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6" r:id="rId3"/>
    <p:sldId id="257" r:id="rId4"/>
    <p:sldId id="260" r:id="rId5"/>
    <p:sldId id="261" r:id="rId6"/>
    <p:sldId id="263" r:id="rId7"/>
    <p:sldId id="262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15618-F7E2-6790-C4C3-0F2446504FF6}" v="6" dt="2024-05-03T06:00:02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hyperlink" Target="https://universe.roboflow.com/majorproject-25tao/american-sign-language-v36cz/dataset/2/images?split=train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majorproject-25tao/american-sign-language-v36cz/dataset/2/images?split=train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1942C-D4C5-404E-B03D-A6411F5302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B44FD1-5E9B-40B5-8C59-DEA4DEF47A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from Roboflow : </a:t>
          </a:r>
          <a:r>
            <a:rPr lang="en-US">
              <a:hlinkClick xmlns:r="http://schemas.openxmlformats.org/officeDocument/2006/relationships" r:id="rId1"/>
            </a:rPr>
            <a:t>https://universe.roboflow.com/majorproject-25tao/american-sign-language-v36cz/dataset/2/images?split=train</a:t>
          </a:r>
          <a:endParaRPr lang="en-US"/>
        </a:p>
      </dgm:t>
    </dgm:pt>
    <dgm:pt modelId="{98EEF1C8-6346-4045-AD85-F8204FC011B1}" type="parTrans" cxnId="{E02A0B13-05F3-489E-A46B-5A861980779B}">
      <dgm:prSet/>
      <dgm:spPr/>
      <dgm:t>
        <a:bodyPr/>
        <a:lstStyle/>
        <a:p>
          <a:endParaRPr lang="en-US"/>
        </a:p>
      </dgm:t>
    </dgm:pt>
    <dgm:pt modelId="{F99A69C3-2244-4F5B-A739-19E51DF60C88}" type="sibTrans" cxnId="{E02A0B13-05F3-489E-A46B-5A861980779B}">
      <dgm:prSet/>
      <dgm:spPr/>
      <dgm:t>
        <a:bodyPr/>
        <a:lstStyle/>
        <a:p>
          <a:endParaRPr lang="en-US"/>
        </a:p>
      </dgm:t>
    </dgm:pt>
    <dgm:pt modelId="{F3992208-E118-4ED9-BB60-40D4D60224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Downloaded format – Pascal Voc</a:t>
          </a:r>
        </a:p>
      </dgm:t>
    </dgm:pt>
    <dgm:pt modelId="{AFC990CD-61D7-474E-B0AA-24F47BE6E72C}" type="parTrans" cxnId="{F8C0951C-72E5-4F95-BFC6-E19FEFB6776D}">
      <dgm:prSet/>
      <dgm:spPr/>
      <dgm:t>
        <a:bodyPr/>
        <a:lstStyle/>
        <a:p>
          <a:endParaRPr lang="en-US"/>
        </a:p>
      </dgm:t>
    </dgm:pt>
    <dgm:pt modelId="{7A7D1B72-7AB0-41D5-8A7B-DE332CD3FD0C}" type="sibTrans" cxnId="{F8C0951C-72E5-4F95-BFC6-E19FEFB6776D}">
      <dgm:prSet/>
      <dgm:spPr/>
      <dgm:t>
        <a:bodyPr/>
        <a:lstStyle/>
        <a:p>
          <a:endParaRPr lang="en-US"/>
        </a:p>
      </dgm:t>
    </dgm:pt>
    <dgm:pt modelId="{AE84F234-1DFE-43B8-BA65-04FA871AEB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Converted the XML -&gt; txt, and will the model with extracted features from xml</a:t>
          </a:r>
        </a:p>
      </dgm:t>
    </dgm:pt>
    <dgm:pt modelId="{226F1300-5F03-49AC-BD6C-B03D711A3A4C}" type="parTrans" cxnId="{D6465225-A8EC-4C8E-976D-61B9B96484D5}">
      <dgm:prSet/>
      <dgm:spPr/>
      <dgm:t>
        <a:bodyPr/>
        <a:lstStyle/>
        <a:p>
          <a:endParaRPr lang="en-US"/>
        </a:p>
      </dgm:t>
    </dgm:pt>
    <dgm:pt modelId="{B79726A9-AE85-44E9-84A8-4889303D60F0}" type="sibTrans" cxnId="{D6465225-A8EC-4C8E-976D-61B9B96484D5}">
      <dgm:prSet/>
      <dgm:spPr/>
      <dgm:t>
        <a:bodyPr/>
        <a:lstStyle/>
        <a:p>
          <a:endParaRPr lang="en-US"/>
        </a:p>
      </dgm:t>
    </dgm:pt>
    <dgm:pt modelId="{C9D286D5-4E95-49A3-B3D3-481156D68AB5}" type="pres">
      <dgm:prSet presAssocID="{FDC1942C-D4C5-404E-B03D-A6411F53023C}" presName="root" presStyleCnt="0">
        <dgm:presLayoutVars>
          <dgm:dir/>
          <dgm:resizeHandles val="exact"/>
        </dgm:presLayoutVars>
      </dgm:prSet>
      <dgm:spPr/>
    </dgm:pt>
    <dgm:pt modelId="{814E2690-6CCB-439A-A9A5-14CA012FAA63}" type="pres">
      <dgm:prSet presAssocID="{ABB44FD1-5E9B-40B5-8C59-DEA4DEF47AF1}" presName="compNode" presStyleCnt="0"/>
      <dgm:spPr/>
    </dgm:pt>
    <dgm:pt modelId="{0E3A7633-027C-49C7-9AAD-39420585A96C}" type="pres">
      <dgm:prSet presAssocID="{ABB44FD1-5E9B-40B5-8C59-DEA4DEF47AF1}" presName="bgRect" presStyleLbl="bgShp" presStyleIdx="0" presStyleCnt="3"/>
      <dgm:spPr/>
    </dgm:pt>
    <dgm:pt modelId="{780953FD-FEBE-4383-B286-FF17C0C24F7C}" type="pres">
      <dgm:prSet presAssocID="{ABB44FD1-5E9B-40B5-8C59-DEA4DEF47AF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07A882-046D-4AB4-99D1-0C0E99C9BC77}" type="pres">
      <dgm:prSet presAssocID="{ABB44FD1-5E9B-40B5-8C59-DEA4DEF47AF1}" presName="spaceRect" presStyleCnt="0"/>
      <dgm:spPr/>
    </dgm:pt>
    <dgm:pt modelId="{19EBFDF6-EEAB-4A6F-B9A5-0385C30A1894}" type="pres">
      <dgm:prSet presAssocID="{ABB44FD1-5E9B-40B5-8C59-DEA4DEF47AF1}" presName="parTx" presStyleLbl="revTx" presStyleIdx="0" presStyleCnt="3">
        <dgm:presLayoutVars>
          <dgm:chMax val="0"/>
          <dgm:chPref val="0"/>
        </dgm:presLayoutVars>
      </dgm:prSet>
      <dgm:spPr/>
    </dgm:pt>
    <dgm:pt modelId="{15E43A5C-F126-41E9-8A3B-D7B72AF209BB}" type="pres">
      <dgm:prSet presAssocID="{F99A69C3-2244-4F5B-A739-19E51DF60C88}" presName="sibTrans" presStyleCnt="0"/>
      <dgm:spPr/>
    </dgm:pt>
    <dgm:pt modelId="{34A87C30-B82F-4E9D-AEA2-820064BFD82F}" type="pres">
      <dgm:prSet presAssocID="{F3992208-E118-4ED9-BB60-40D4D602243A}" presName="compNode" presStyleCnt="0"/>
      <dgm:spPr/>
    </dgm:pt>
    <dgm:pt modelId="{DE5119BF-5107-4281-A8D8-4ADC035DEB80}" type="pres">
      <dgm:prSet presAssocID="{F3992208-E118-4ED9-BB60-40D4D602243A}" presName="bgRect" presStyleLbl="bgShp" presStyleIdx="1" presStyleCnt="3"/>
      <dgm:spPr/>
    </dgm:pt>
    <dgm:pt modelId="{E4603064-B51B-44BC-BBC9-EF985A01B4E8}" type="pres">
      <dgm:prSet presAssocID="{F3992208-E118-4ED9-BB60-40D4D602243A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F089FC3-0754-4A98-9DE0-1A593E8F1D84}" type="pres">
      <dgm:prSet presAssocID="{F3992208-E118-4ED9-BB60-40D4D602243A}" presName="spaceRect" presStyleCnt="0"/>
      <dgm:spPr/>
    </dgm:pt>
    <dgm:pt modelId="{19C21D7A-91B9-47FC-8853-27B053F5056A}" type="pres">
      <dgm:prSet presAssocID="{F3992208-E118-4ED9-BB60-40D4D602243A}" presName="parTx" presStyleLbl="revTx" presStyleIdx="1" presStyleCnt="3">
        <dgm:presLayoutVars>
          <dgm:chMax val="0"/>
          <dgm:chPref val="0"/>
        </dgm:presLayoutVars>
      </dgm:prSet>
      <dgm:spPr/>
    </dgm:pt>
    <dgm:pt modelId="{06E7BADE-E05B-4A22-B71C-40D3B7937EE2}" type="pres">
      <dgm:prSet presAssocID="{7A7D1B72-7AB0-41D5-8A7B-DE332CD3FD0C}" presName="sibTrans" presStyleCnt="0"/>
      <dgm:spPr/>
    </dgm:pt>
    <dgm:pt modelId="{D834660B-8407-40CA-86A3-A25195D5F8DC}" type="pres">
      <dgm:prSet presAssocID="{AE84F234-1DFE-43B8-BA65-04FA871AEB53}" presName="compNode" presStyleCnt="0"/>
      <dgm:spPr/>
    </dgm:pt>
    <dgm:pt modelId="{3FD49627-3931-4C7F-87E2-DB0843BF9004}" type="pres">
      <dgm:prSet presAssocID="{AE84F234-1DFE-43B8-BA65-04FA871AEB53}" presName="bgRect" presStyleLbl="bgShp" presStyleIdx="2" presStyleCnt="3"/>
      <dgm:spPr/>
    </dgm:pt>
    <dgm:pt modelId="{29EF9EE2-E095-447F-9588-7620E03C44E9}" type="pres">
      <dgm:prSet presAssocID="{AE84F234-1DFE-43B8-BA65-04FA871AEB5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5DD4BBD-4BAE-4D1D-B229-268DA895F99F}" type="pres">
      <dgm:prSet presAssocID="{AE84F234-1DFE-43B8-BA65-04FA871AEB53}" presName="spaceRect" presStyleCnt="0"/>
      <dgm:spPr/>
    </dgm:pt>
    <dgm:pt modelId="{A121E46A-E8D0-499F-9CC9-D957AA682F1A}" type="pres">
      <dgm:prSet presAssocID="{AE84F234-1DFE-43B8-BA65-04FA871AEB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02A0B13-05F3-489E-A46B-5A861980779B}" srcId="{FDC1942C-D4C5-404E-B03D-A6411F53023C}" destId="{ABB44FD1-5E9B-40B5-8C59-DEA4DEF47AF1}" srcOrd="0" destOrd="0" parTransId="{98EEF1C8-6346-4045-AD85-F8204FC011B1}" sibTransId="{F99A69C3-2244-4F5B-A739-19E51DF60C88}"/>
    <dgm:cxn modelId="{5694B815-6D13-4C50-8F7A-52B01ACDFCCF}" type="presOf" srcId="{ABB44FD1-5E9B-40B5-8C59-DEA4DEF47AF1}" destId="{19EBFDF6-EEAB-4A6F-B9A5-0385C30A1894}" srcOrd="0" destOrd="0" presId="urn:microsoft.com/office/officeart/2018/2/layout/IconVerticalSolidList"/>
    <dgm:cxn modelId="{F8C0951C-72E5-4F95-BFC6-E19FEFB6776D}" srcId="{FDC1942C-D4C5-404E-B03D-A6411F53023C}" destId="{F3992208-E118-4ED9-BB60-40D4D602243A}" srcOrd="1" destOrd="0" parTransId="{AFC990CD-61D7-474E-B0AA-24F47BE6E72C}" sibTransId="{7A7D1B72-7AB0-41D5-8A7B-DE332CD3FD0C}"/>
    <dgm:cxn modelId="{D6465225-A8EC-4C8E-976D-61B9B96484D5}" srcId="{FDC1942C-D4C5-404E-B03D-A6411F53023C}" destId="{AE84F234-1DFE-43B8-BA65-04FA871AEB53}" srcOrd="2" destOrd="0" parTransId="{226F1300-5F03-49AC-BD6C-B03D711A3A4C}" sibTransId="{B79726A9-AE85-44E9-84A8-4889303D60F0}"/>
    <dgm:cxn modelId="{0CA1DC2E-EA32-4414-AC31-62B47DDAD7CF}" type="presOf" srcId="{AE84F234-1DFE-43B8-BA65-04FA871AEB53}" destId="{A121E46A-E8D0-499F-9CC9-D957AA682F1A}" srcOrd="0" destOrd="0" presId="urn:microsoft.com/office/officeart/2018/2/layout/IconVerticalSolidList"/>
    <dgm:cxn modelId="{EC486B45-888F-4909-8B2C-AC41DB8A2CED}" type="presOf" srcId="{FDC1942C-D4C5-404E-B03D-A6411F53023C}" destId="{C9D286D5-4E95-49A3-B3D3-481156D68AB5}" srcOrd="0" destOrd="0" presId="urn:microsoft.com/office/officeart/2018/2/layout/IconVerticalSolidList"/>
    <dgm:cxn modelId="{11F25575-570C-4FEB-B54A-A98F4899A1F0}" type="presOf" srcId="{F3992208-E118-4ED9-BB60-40D4D602243A}" destId="{19C21D7A-91B9-47FC-8853-27B053F5056A}" srcOrd="0" destOrd="0" presId="urn:microsoft.com/office/officeart/2018/2/layout/IconVerticalSolidList"/>
    <dgm:cxn modelId="{EC520B1B-201B-4EF2-972E-9E048974606A}" type="presParOf" srcId="{C9D286D5-4E95-49A3-B3D3-481156D68AB5}" destId="{814E2690-6CCB-439A-A9A5-14CA012FAA63}" srcOrd="0" destOrd="0" presId="urn:microsoft.com/office/officeart/2018/2/layout/IconVerticalSolidList"/>
    <dgm:cxn modelId="{16729613-5B9C-44DC-B97D-B4C2F935757F}" type="presParOf" srcId="{814E2690-6CCB-439A-A9A5-14CA012FAA63}" destId="{0E3A7633-027C-49C7-9AAD-39420585A96C}" srcOrd="0" destOrd="0" presId="urn:microsoft.com/office/officeart/2018/2/layout/IconVerticalSolidList"/>
    <dgm:cxn modelId="{EC773A85-B26B-4706-9938-673DF381F3DD}" type="presParOf" srcId="{814E2690-6CCB-439A-A9A5-14CA012FAA63}" destId="{780953FD-FEBE-4383-B286-FF17C0C24F7C}" srcOrd="1" destOrd="0" presId="urn:microsoft.com/office/officeart/2018/2/layout/IconVerticalSolidList"/>
    <dgm:cxn modelId="{F811E65D-1ED2-4328-86A5-18E6E0F84706}" type="presParOf" srcId="{814E2690-6CCB-439A-A9A5-14CA012FAA63}" destId="{8B07A882-046D-4AB4-99D1-0C0E99C9BC77}" srcOrd="2" destOrd="0" presId="urn:microsoft.com/office/officeart/2018/2/layout/IconVerticalSolidList"/>
    <dgm:cxn modelId="{98E3098A-4401-4241-8A25-FB163519C124}" type="presParOf" srcId="{814E2690-6CCB-439A-A9A5-14CA012FAA63}" destId="{19EBFDF6-EEAB-4A6F-B9A5-0385C30A1894}" srcOrd="3" destOrd="0" presId="urn:microsoft.com/office/officeart/2018/2/layout/IconVerticalSolidList"/>
    <dgm:cxn modelId="{7B63C1BF-B224-4E22-A085-6F55A5B3D62C}" type="presParOf" srcId="{C9D286D5-4E95-49A3-B3D3-481156D68AB5}" destId="{15E43A5C-F126-41E9-8A3B-D7B72AF209BB}" srcOrd="1" destOrd="0" presId="urn:microsoft.com/office/officeart/2018/2/layout/IconVerticalSolidList"/>
    <dgm:cxn modelId="{E1B9192D-C50B-49CE-BB1D-5331DCAC06ED}" type="presParOf" srcId="{C9D286D5-4E95-49A3-B3D3-481156D68AB5}" destId="{34A87C30-B82F-4E9D-AEA2-820064BFD82F}" srcOrd="2" destOrd="0" presId="urn:microsoft.com/office/officeart/2018/2/layout/IconVerticalSolidList"/>
    <dgm:cxn modelId="{59CD7204-3A18-4047-912B-E601D561AAFA}" type="presParOf" srcId="{34A87C30-B82F-4E9D-AEA2-820064BFD82F}" destId="{DE5119BF-5107-4281-A8D8-4ADC035DEB80}" srcOrd="0" destOrd="0" presId="urn:microsoft.com/office/officeart/2018/2/layout/IconVerticalSolidList"/>
    <dgm:cxn modelId="{03E08969-A842-4269-BEF0-4D2C63E6FE16}" type="presParOf" srcId="{34A87C30-B82F-4E9D-AEA2-820064BFD82F}" destId="{E4603064-B51B-44BC-BBC9-EF985A01B4E8}" srcOrd="1" destOrd="0" presId="urn:microsoft.com/office/officeart/2018/2/layout/IconVerticalSolidList"/>
    <dgm:cxn modelId="{0A901AA8-8314-418A-ACA0-7E1350F0864C}" type="presParOf" srcId="{34A87C30-B82F-4E9D-AEA2-820064BFD82F}" destId="{EF089FC3-0754-4A98-9DE0-1A593E8F1D84}" srcOrd="2" destOrd="0" presId="urn:microsoft.com/office/officeart/2018/2/layout/IconVerticalSolidList"/>
    <dgm:cxn modelId="{B14C3F35-6F4E-4A37-A26C-0763D21658E2}" type="presParOf" srcId="{34A87C30-B82F-4E9D-AEA2-820064BFD82F}" destId="{19C21D7A-91B9-47FC-8853-27B053F5056A}" srcOrd="3" destOrd="0" presId="urn:microsoft.com/office/officeart/2018/2/layout/IconVerticalSolidList"/>
    <dgm:cxn modelId="{DDBA4B0D-A877-4374-9911-087DF0F7F4E4}" type="presParOf" srcId="{C9D286D5-4E95-49A3-B3D3-481156D68AB5}" destId="{06E7BADE-E05B-4A22-B71C-40D3B7937EE2}" srcOrd="3" destOrd="0" presId="urn:microsoft.com/office/officeart/2018/2/layout/IconVerticalSolidList"/>
    <dgm:cxn modelId="{3FA977F8-6E28-4E17-A438-BF898C887C5F}" type="presParOf" srcId="{C9D286D5-4E95-49A3-B3D3-481156D68AB5}" destId="{D834660B-8407-40CA-86A3-A25195D5F8DC}" srcOrd="4" destOrd="0" presId="urn:microsoft.com/office/officeart/2018/2/layout/IconVerticalSolidList"/>
    <dgm:cxn modelId="{4C286889-E5F5-4DBE-87B4-E7276A01E2BF}" type="presParOf" srcId="{D834660B-8407-40CA-86A3-A25195D5F8DC}" destId="{3FD49627-3931-4C7F-87E2-DB0843BF9004}" srcOrd="0" destOrd="0" presId="urn:microsoft.com/office/officeart/2018/2/layout/IconVerticalSolidList"/>
    <dgm:cxn modelId="{7882D3EC-52A3-4FBC-95E5-801AFE938643}" type="presParOf" srcId="{D834660B-8407-40CA-86A3-A25195D5F8DC}" destId="{29EF9EE2-E095-447F-9588-7620E03C44E9}" srcOrd="1" destOrd="0" presId="urn:microsoft.com/office/officeart/2018/2/layout/IconVerticalSolidList"/>
    <dgm:cxn modelId="{CE44B20E-0940-4C6C-9E29-491D3030EFEC}" type="presParOf" srcId="{D834660B-8407-40CA-86A3-A25195D5F8DC}" destId="{B5DD4BBD-4BAE-4D1D-B229-268DA895F99F}" srcOrd="2" destOrd="0" presId="urn:microsoft.com/office/officeart/2018/2/layout/IconVerticalSolidList"/>
    <dgm:cxn modelId="{6E84AFFA-61CF-401D-86C9-89A638F60C0E}" type="presParOf" srcId="{D834660B-8407-40CA-86A3-A25195D5F8DC}" destId="{A121E46A-E8D0-499F-9CC9-D957AA682F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A7633-027C-49C7-9AAD-39420585A96C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953FD-FEBE-4383-B286-FF17C0C24F7C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BFDF6-EEAB-4A6F-B9A5-0385C30A1894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 from Roboflow : </a:t>
          </a:r>
          <a:r>
            <a:rPr lang="en-US" sz="1600" kern="1200">
              <a:hlinkClick xmlns:r="http://schemas.openxmlformats.org/officeDocument/2006/relationships" r:id="rId3"/>
            </a:rPr>
            <a:t>https://universe.roboflow.com/majorproject-25tao/american-sign-language-v36cz/dataset/2/images?split=train</a:t>
          </a:r>
          <a:endParaRPr lang="en-US" sz="1600" kern="1200"/>
        </a:p>
      </dsp:txBody>
      <dsp:txXfrm>
        <a:off x="1736952" y="642"/>
        <a:ext cx="5095259" cy="1503855"/>
      </dsp:txXfrm>
    </dsp:sp>
    <dsp:sp modelId="{DE5119BF-5107-4281-A8D8-4ADC035DEB80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03064-B51B-44BC-BBC9-EF985A01B4E8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21D7A-91B9-47FC-8853-27B053F5056A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Downloaded format – Pascal Voc</a:t>
          </a:r>
        </a:p>
      </dsp:txBody>
      <dsp:txXfrm>
        <a:off x="1736952" y="1880461"/>
        <a:ext cx="5095259" cy="1503855"/>
      </dsp:txXfrm>
    </dsp:sp>
    <dsp:sp modelId="{3FD49627-3931-4C7F-87E2-DB0843BF9004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F9EE2-E095-447F-9588-7620E03C44E9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1E46A-E8D0-499F-9CC9-D957AA682F1A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Converted the XML -&gt; txt, and will the model with extracted features from xml</a:t>
          </a:r>
        </a:p>
      </dsp:txBody>
      <dsp:txXfrm>
        <a:off x="1736952" y="3760280"/>
        <a:ext cx="5095259" cy="1503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3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4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760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932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44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8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3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0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6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7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3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ign_Language_Interpretation_1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EF1AC42-C382-4343-9924-4790B346D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hands making a gesture&#10;&#10;Description automatically generated">
            <a:extLst>
              <a:ext uri="{FF2B5EF4-FFF2-40B4-BE49-F238E27FC236}">
                <a16:creationId xmlns:a16="http://schemas.microsoft.com/office/drawing/2014/main" id="{6D9202E0-DB6D-033C-1AA1-3855B7371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856" b="17347"/>
          <a:stretch/>
        </p:blipFill>
        <p:spPr>
          <a:xfrm>
            <a:off x="20" y="10"/>
            <a:ext cx="9968438" cy="6857990"/>
          </a:xfrm>
          <a:custGeom>
            <a:avLst/>
            <a:gdLst/>
            <a:ahLst/>
            <a:cxnLst/>
            <a:rect l="l" t="t" r="r" b="b"/>
            <a:pathLst>
              <a:path w="9968458" h="6858000">
                <a:moveTo>
                  <a:pt x="0" y="0"/>
                </a:moveTo>
                <a:lnTo>
                  <a:pt x="5439857" y="0"/>
                </a:lnTo>
                <a:lnTo>
                  <a:pt x="5458054" y="18202"/>
                </a:lnTo>
                <a:cubicBezTo>
                  <a:pt x="5667424" y="227618"/>
                  <a:pt x="6504903" y="1065283"/>
                  <a:pt x="9854818" y="4415942"/>
                </a:cubicBezTo>
                <a:cubicBezTo>
                  <a:pt x="10006338" y="4567496"/>
                  <a:pt x="10006338" y="4817889"/>
                  <a:pt x="9854818" y="4969443"/>
                </a:cubicBezTo>
                <a:cubicBezTo>
                  <a:pt x="9854818" y="4969443"/>
                  <a:pt x="9854818" y="4969443"/>
                  <a:pt x="7967712" y="6856969"/>
                </a:cubicBezTo>
                <a:lnTo>
                  <a:pt x="7966681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5C3640C-42C4-4034-B16B-107A48F67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AD94B94-D1F1-45F3-8AD7-DB3AAC943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1E305DE-6CBF-4D84-90C8-FE6E69E84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293232F-9E99-4F2C-8310-46F07B656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31B5FCB2-4163-4E25-8D49-6C717174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EEC7BFB7-D9D8-47EB-98B0-EE460690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45A44D0-D678-470A-83D0-9A2F4AA3B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7BE648C-BC8E-46C8-8A11-70F6F2E1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385F3B2-2AF2-4F3F-ABA5-408CFE81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E943B5A5-4422-4100-9BC1-9C96824A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3691DA2B-1891-40FF-AFCC-E88316161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F43ADE5C-1EBF-483C-AD66-4A6AA161F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0354F6C2-DDC4-459B-A0E3-DDE5D0A0A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45CAED-0133-4D99-99F1-2AB6EE77B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B0D05DA5-278A-4442-94AF-D1E3F2961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D4FB32C2-B59B-4A0C-86A0-9D19859C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3341F2FB-2DFE-4F47-9E1F-7502BB7C5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A03E0897-F064-44F9-9B00-9C80D875B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F3281880-2D58-48B2-A393-E3CF2D3E1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DA48F59A-D555-47F7-AE54-9B5A00990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378629CA-3AEE-4544-8EC1-7FBD93D29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49AAA048-58C4-42DA-8FA1-CA4FD26B2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DB422A75-6BC5-4A85-B11E-72D0249A5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BB8FD0AD-A7E8-4544-B6CC-0E18AAD6D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4701B929-85E6-4C18-B16D-A3E8FFA35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EBB866E4-1358-4023-AF8F-3AF2AADF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7311CBE-8DD5-466B-9593-91DECC2B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Freeform 33">
            <a:extLst>
              <a:ext uri="{FF2B5EF4-FFF2-40B4-BE49-F238E27FC236}">
                <a16:creationId xmlns:a16="http://schemas.microsoft.com/office/drawing/2014/main" id="{5579D04F-2C22-4E91-9DF1-519B960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0EB5E91B-8FF4-9325-A31E-A97965CB0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7127" r="17125" b="-2"/>
          <a:stretch/>
        </p:blipFill>
        <p:spPr>
          <a:xfrm>
            <a:off x="5433901" y="-5957"/>
            <a:ext cx="6754922" cy="6858000"/>
          </a:xfrm>
          <a:custGeom>
            <a:avLst/>
            <a:gdLst/>
            <a:ahLst/>
            <a:cxnLst/>
            <a:rect l="l" t="t" r="r" b="b"/>
            <a:pathLst>
              <a:path w="6754922" h="6858000">
                <a:moveTo>
                  <a:pt x="0" y="0"/>
                </a:moveTo>
                <a:lnTo>
                  <a:pt x="6754922" y="0"/>
                </a:lnTo>
                <a:lnTo>
                  <a:pt x="6754922" y="6858000"/>
                </a:lnTo>
                <a:lnTo>
                  <a:pt x="2538735" y="6858000"/>
                </a:lnTo>
                <a:lnTo>
                  <a:pt x="2760007" y="6636680"/>
                </a:lnTo>
                <a:cubicBezTo>
                  <a:pt x="4420917" y="4975400"/>
                  <a:pt x="4420917" y="4975400"/>
                  <a:pt x="4420917" y="4975400"/>
                </a:cubicBezTo>
                <a:cubicBezTo>
                  <a:pt x="4572437" y="4823846"/>
                  <a:pt x="4572437" y="4573453"/>
                  <a:pt x="4420917" y="4421899"/>
                </a:cubicBezTo>
                <a:cubicBezTo>
                  <a:pt x="1071002" y="1071240"/>
                  <a:pt x="233523" y="233575"/>
                  <a:pt x="24153" y="24159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/>
              <a:t>Sign Language Interpreter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Mani Surya Teja Kota </a:t>
            </a:r>
          </a:p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803A09-1B8D-612D-8CFC-53FEE8B2F25A}"/>
              </a:ext>
            </a:extLst>
          </p:cNvPr>
          <p:cNvSpPr txBox="1"/>
          <p:nvPr/>
        </p:nvSpPr>
        <p:spPr>
          <a:xfrm>
            <a:off x="9490619" y="6657945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1E74-88A3-2E83-CFA4-A268D1B9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89B8E-9F97-9959-47C6-FC91B54B7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482" y="1261626"/>
            <a:ext cx="6736861" cy="4994030"/>
          </a:xfrm>
        </p:spPr>
      </p:pic>
    </p:spTree>
    <p:extLst>
      <p:ext uri="{BB962C8B-B14F-4D97-AF65-F5344CB8AC3E}">
        <p14:creationId xmlns:p14="http://schemas.microsoft.com/office/powerpoint/2010/main" val="145879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EC92-195D-D950-699A-22209C70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Accuracy</a:t>
            </a:r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B3752D3-6CA2-58B1-CC4E-C26EF137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469" y="1391139"/>
            <a:ext cx="7704655" cy="4080468"/>
          </a:xfrm>
        </p:spPr>
      </p:pic>
    </p:spTree>
    <p:extLst>
      <p:ext uri="{BB962C8B-B14F-4D97-AF65-F5344CB8AC3E}">
        <p14:creationId xmlns:p14="http://schemas.microsoft.com/office/powerpoint/2010/main" val="334466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53C7-CE02-2AE3-B2BF-ACF2ECFE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video1687869027">
            <a:hlinkClick r:id="" action="ppaction://media"/>
            <a:extLst>
              <a:ext uri="{FF2B5EF4-FFF2-40B4-BE49-F238E27FC236}">
                <a16:creationId xmlns:a16="http://schemas.microsoft.com/office/drawing/2014/main" id="{098998D6-6304-D380-18FC-42249439F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963" y="1428262"/>
            <a:ext cx="9025304" cy="51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4FB1-EE64-24D6-C4DB-E0C13A02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DAE6-5902-E3F3-3ED6-2CF6DB977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Objective</a:t>
            </a:r>
          </a:p>
          <a:p>
            <a:r>
              <a:rPr lang="en-US"/>
              <a:t>Survey</a:t>
            </a:r>
          </a:p>
          <a:p>
            <a:r>
              <a:rPr lang="en-US"/>
              <a:t>Data Preparation</a:t>
            </a:r>
          </a:p>
          <a:p>
            <a:r>
              <a:rPr lang="en-US"/>
              <a:t>Workflow</a:t>
            </a:r>
          </a:p>
          <a:p>
            <a:r>
              <a:rPr lang="en-US"/>
              <a:t>Features Extraction</a:t>
            </a:r>
          </a:p>
          <a:p>
            <a:r>
              <a:rPr lang="en-US"/>
              <a:t>Training YOLOv5</a:t>
            </a:r>
          </a:p>
          <a:p>
            <a:r>
              <a:rPr lang="en-US"/>
              <a:t>Results</a:t>
            </a:r>
          </a:p>
          <a:p>
            <a:r>
              <a:rPr lang="en-US"/>
              <a:t>Confidence</a:t>
            </a:r>
          </a:p>
          <a:p>
            <a:r>
              <a:rPr lang="en-US"/>
              <a:t>Confusion Matrix</a:t>
            </a:r>
          </a:p>
          <a:p>
            <a:r>
              <a:rPr lang="en-US"/>
              <a:t>Testing Accuracy</a:t>
            </a:r>
          </a:p>
          <a:p>
            <a:r>
              <a:rPr lang="en-US"/>
              <a:t>Team Contributions</a:t>
            </a:r>
          </a:p>
          <a:p>
            <a:r>
              <a:rPr lang="en-US"/>
              <a:t>Demo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02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FA3BC-BE20-12BC-8B8F-1A7C10AB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471" y="719360"/>
            <a:ext cx="5021516" cy="1280890"/>
          </a:xfrm>
        </p:spPr>
        <p:txBody>
          <a:bodyPr>
            <a:normAutofit/>
          </a:bodyPr>
          <a:lstStyle/>
          <a:p>
            <a:r>
              <a:rPr lang="en-US"/>
              <a:t>Why Sign Language Interpreter?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8" name="Picture 17" descr="Close up image of hands applauding">
            <a:extLst>
              <a:ext uri="{FF2B5EF4-FFF2-40B4-BE49-F238E27FC236}">
                <a16:creationId xmlns:a16="http://schemas.microsoft.com/office/drawing/2014/main" id="{C73151A5-8659-09AD-6881-F4BA4DB51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7" r="20368" b="-2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190B753-7FB0-8DEA-B88F-077ECE00A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30701" cy="1003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build a effective communication between the mute and blind people.</a:t>
            </a:r>
          </a:p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A3F258-3890-63F1-111B-332ACBB08C7B}"/>
              </a:ext>
            </a:extLst>
          </p:cNvPr>
          <p:cNvSpPr txBox="1">
            <a:spLocks/>
          </p:cNvSpPr>
          <p:nvPr/>
        </p:nvSpPr>
        <p:spPr>
          <a:xfrm>
            <a:off x="6433090" y="3145854"/>
            <a:ext cx="502151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What does the Sign Language Interpreter good?</a:t>
            </a:r>
          </a:p>
        </p:txBody>
      </p:sp>
      <p:sp>
        <p:nvSpPr>
          <p:cNvPr id="53" name="Content Placeholder 15">
            <a:extLst>
              <a:ext uri="{FF2B5EF4-FFF2-40B4-BE49-F238E27FC236}">
                <a16:creationId xmlns:a16="http://schemas.microsoft.com/office/drawing/2014/main" id="{A9458A0D-426D-AE3E-272E-D592421005FA}"/>
              </a:ext>
            </a:extLst>
          </p:cNvPr>
          <p:cNvSpPr txBox="1">
            <a:spLocks/>
          </p:cNvSpPr>
          <p:nvPr/>
        </p:nvSpPr>
        <p:spPr>
          <a:xfrm>
            <a:off x="6269122" y="4714875"/>
            <a:ext cx="5030701" cy="1003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Recognise</a:t>
            </a:r>
            <a:r>
              <a:rPr lang="en-US"/>
              <a:t> the signs of a mute person and generates a note from it and will convey to the blind person.</a:t>
            </a:r>
          </a:p>
        </p:txBody>
      </p:sp>
    </p:spTree>
    <p:extLst>
      <p:ext uri="{BB962C8B-B14F-4D97-AF65-F5344CB8AC3E}">
        <p14:creationId xmlns:p14="http://schemas.microsoft.com/office/powerpoint/2010/main" val="70310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4427D-F6FB-FF3C-2D8A-3D649E1C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Dataset Preparation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4D06A1-BE79-A5EF-2B3F-12D7F4774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491595"/>
              </p:ext>
            </p:extLst>
          </p:nvPr>
        </p:nvGraphicFramePr>
        <p:xfrm>
          <a:off x="4540721" y="546997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81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025-666B-5F1E-48EA-833B32F8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493" y="129840"/>
            <a:ext cx="8911687" cy="1280890"/>
          </a:xfrm>
        </p:spPr>
        <p:txBody>
          <a:bodyPr/>
          <a:lstStyle/>
          <a:p>
            <a:r>
              <a:rPr lang="en-US"/>
              <a:t>Workflow of Sign Language Interpreter</a:t>
            </a:r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F5911059-DB36-6ED0-FA3F-DE7EC7A2C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885" y="928816"/>
            <a:ext cx="5793107" cy="5754702"/>
          </a:xfrm>
        </p:spPr>
      </p:pic>
    </p:spTree>
    <p:extLst>
      <p:ext uri="{BB962C8B-B14F-4D97-AF65-F5344CB8AC3E}">
        <p14:creationId xmlns:p14="http://schemas.microsoft.com/office/powerpoint/2010/main" val="266301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06B7-8E4F-F5BD-F120-608BCAFE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0714-3A2E-23B8-D348-E85720572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6357"/>
            <a:ext cx="8905103" cy="425129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X-center and Y-centers of the detected objects in image over whole image, Length and Height of object over whole image and the </a:t>
            </a:r>
            <a:r>
              <a:rPr lang="en-US" err="1"/>
              <a:t>class_label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X-center : </a:t>
            </a:r>
            <a:r>
              <a:rPr lang="en-US" sz="1050"/>
              <a:t>((</a:t>
            </a:r>
            <a:r>
              <a:rPr lang="en-US" sz="1050" err="1"/>
              <a:t>Xmin</a:t>
            </a:r>
            <a:r>
              <a:rPr lang="en-US" sz="1050"/>
              <a:t> + </a:t>
            </a:r>
            <a:r>
              <a:rPr lang="en-US" sz="1050" err="1"/>
              <a:t>Ymax</a:t>
            </a:r>
            <a:r>
              <a:rPr lang="en-US" sz="1050"/>
              <a:t>)/2)</a:t>
            </a:r>
            <a:r>
              <a:rPr lang="en-US"/>
              <a:t>/</a:t>
            </a:r>
            <a:r>
              <a:rPr lang="en-US" sz="1050"/>
              <a:t>(length of image)</a:t>
            </a:r>
            <a:endParaRPr lang="en-US"/>
          </a:p>
          <a:p>
            <a:r>
              <a:rPr lang="en-US"/>
              <a:t>Y-center : </a:t>
            </a:r>
            <a:r>
              <a:rPr lang="en-US" sz="1100"/>
              <a:t>((</a:t>
            </a:r>
            <a:r>
              <a:rPr lang="en-US" sz="1100" err="1">
                <a:ea typeface="+mn-lt"/>
                <a:cs typeface="+mn-lt"/>
              </a:rPr>
              <a:t>Ymin</a:t>
            </a:r>
            <a:r>
              <a:rPr lang="en-US" sz="1100">
                <a:ea typeface="+mn-lt"/>
                <a:cs typeface="+mn-lt"/>
              </a:rPr>
              <a:t> + </a:t>
            </a:r>
            <a:r>
              <a:rPr lang="en-US" sz="1100" err="1">
                <a:ea typeface="+mn-lt"/>
                <a:cs typeface="+mn-lt"/>
              </a:rPr>
              <a:t>Ymax</a:t>
            </a:r>
            <a:r>
              <a:rPr lang="en-US" sz="1100">
                <a:ea typeface="+mn-lt"/>
                <a:cs typeface="+mn-lt"/>
              </a:rPr>
              <a:t>)/2)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sz="1100">
                <a:ea typeface="+mn-lt"/>
                <a:cs typeface="+mn-lt"/>
              </a:rPr>
              <a:t>(width of image)</a:t>
            </a:r>
          </a:p>
          <a:p>
            <a:r>
              <a:rPr lang="en-US"/>
              <a:t>Length of object : </a:t>
            </a:r>
            <a:r>
              <a:rPr lang="en-US" sz="1050"/>
              <a:t>(</a:t>
            </a:r>
            <a:r>
              <a:rPr lang="en-US" sz="1050" err="1"/>
              <a:t>Xmax</a:t>
            </a:r>
            <a:r>
              <a:rPr lang="en-US" sz="1050"/>
              <a:t> – </a:t>
            </a:r>
            <a:r>
              <a:rPr lang="en-US" sz="1050" err="1"/>
              <a:t>Xmin</a:t>
            </a:r>
            <a:r>
              <a:rPr lang="en-US" sz="1050"/>
              <a:t>)</a:t>
            </a:r>
            <a:r>
              <a:rPr lang="en-US"/>
              <a:t>/</a:t>
            </a:r>
            <a:r>
              <a:rPr lang="en-US" sz="1050"/>
              <a:t>(length of image)</a:t>
            </a:r>
          </a:p>
          <a:p>
            <a:r>
              <a:rPr lang="en-US"/>
              <a:t>Width of object : </a:t>
            </a:r>
            <a:r>
              <a:rPr lang="en-US" sz="1050"/>
              <a:t>(</a:t>
            </a:r>
            <a:r>
              <a:rPr lang="en-US" sz="1050" err="1"/>
              <a:t>Ymax</a:t>
            </a:r>
            <a:r>
              <a:rPr lang="en-US" sz="1050"/>
              <a:t> – </a:t>
            </a:r>
            <a:r>
              <a:rPr lang="en-US" sz="1050" err="1"/>
              <a:t>Ymin</a:t>
            </a:r>
            <a:r>
              <a:rPr lang="en-US" sz="1050"/>
              <a:t>)</a:t>
            </a:r>
            <a:r>
              <a:rPr lang="en-US"/>
              <a:t>/</a:t>
            </a:r>
            <a:r>
              <a:rPr lang="en-US" sz="1050"/>
              <a:t>(width of image)</a:t>
            </a:r>
          </a:p>
          <a:p>
            <a:r>
              <a:rPr lang="en-US"/>
              <a:t>Labels : which are numbers from </a:t>
            </a:r>
          </a:p>
          <a:p>
            <a:pPr marL="0" indent="0">
              <a:buNone/>
            </a:pPr>
            <a:r>
              <a:rPr lang="en-US"/>
              <a:t>     0-(</a:t>
            </a:r>
            <a:r>
              <a:rPr lang="en-US" err="1"/>
              <a:t>no.of</a:t>
            </a:r>
            <a:r>
              <a:rPr lang="en-US"/>
              <a:t> classes –1)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These features of every object in the image are stored in a txt with space separated values and will use them to train the YOLOv5 model.</a:t>
            </a:r>
          </a:p>
        </p:txBody>
      </p:sp>
      <p:pic>
        <p:nvPicPr>
          <p:cNvPr id="4" name="Picture 3" descr="dawn bounding">
            <a:extLst>
              <a:ext uri="{FF2B5EF4-FFF2-40B4-BE49-F238E27FC236}">
                <a16:creationId xmlns:a16="http://schemas.microsoft.com/office/drawing/2014/main" id="{9CCA9C79-C9F3-1CF1-BCC9-F597CDD2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08" y="2178722"/>
            <a:ext cx="3886199" cy="29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D2A8-3784-0F99-96DF-9B439CB9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YOLOv5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57139-1616-E7F5-88D1-A81F8ABC1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Dataset : Over 20K+ images  with 106 classes (1.2GB Approx)</a:t>
            </a:r>
          </a:p>
          <a:p>
            <a:endParaRPr lang="en-US"/>
          </a:p>
          <a:p>
            <a:r>
              <a:rPr lang="en-US"/>
              <a:t>Time Constraint :</a:t>
            </a:r>
          </a:p>
          <a:p>
            <a:endParaRPr lang="en-US"/>
          </a:p>
          <a:p>
            <a:r>
              <a:rPr lang="en-US"/>
              <a:t>Model : YOLOv5</a:t>
            </a:r>
          </a:p>
          <a:p>
            <a:endParaRPr lang="en-US"/>
          </a:p>
          <a:p>
            <a:r>
              <a:rPr lang="en-US"/>
              <a:t>Model Size : </a:t>
            </a:r>
          </a:p>
          <a:p>
            <a:endParaRPr lang="en-US"/>
          </a:p>
          <a:p>
            <a:r>
              <a:rPr lang="en-US"/>
              <a:t>Tools : Anaconda </a:t>
            </a:r>
            <a:r>
              <a:rPr lang="en-US" err="1"/>
              <a:t>Jupyter</a:t>
            </a:r>
            <a:r>
              <a:rPr lang="en-US"/>
              <a:t> - for feature Extraction and to Test the model</a:t>
            </a:r>
          </a:p>
          <a:p>
            <a:pPr marL="0" indent="0">
              <a:buNone/>
            </a:pPr>
            <a:r>
              <a:rPr lang="en-US"/>
              <a:t>                 Google </a:t>
            </a:r>
            <a:r>
              <a:rPr lang="en-US" err="1"/>
              <a:t>collaboratory</a:t>
            </a:r>
            <a:r>
              <a:rPr lang="en-US"/>
              <a:t> – To Train the model.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6F9CF9-959E-507F-0EF0-0AD94792A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87" r="47154" b="29091"/>
          <a:stretch/>
        </p:blipFill>
        <p:spPr>
          <a:xfrm>
            <a:off x="5209145" y="2822875"/>
            <a:ext cx="4681196" cy="711853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464733FC-18BD-AF1C-51A3-3291CFAD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27" y="4313924"/>
            <a:ext cx="6057129" cy="3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2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537E-3F59-8C14-5B71-214AEFAE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9CB979-A3B0-D446-B516-1FD8DBB95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672" y="1415085"/>
            <a:ext cx="8611517" cy="4305758"/>
          </a:xfrm>
        </p:spPr>
      </p:pic>
    </p:spTree>
    <p:extLst>
      <p:ext uri="{BB962C8B-B14F-4D97-AF65-F5344CB8AC3E}">
        <p14:creationId xmlns:p14="http://schemas.microsoft.com/office/powerpoint/2010/main" val="330466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7F35-A797-E3E8-BADC-E7B8B055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</a:t>
            </a:r>
          </a:p>
        </p:txBody>
      </p:sp>
      <p:pic>
        <p:nvPicPr>
          <p:cNvPr id="4" name="Content Placeholder 3" descr="A collage of a person and person with their hands raised&#10;&#10;Description automatically generated">
            <a:extLst>
              <a:ext uri="{FF2B5EF4-FFF2-40B4-BE49-F238E27FC236}">
                <a16:creationId xmlns:a16="http://schemas.microsoft.com/office/drawing/2014/main" id="{2D23B822-2DC9-9236-4E6D-A6ACBE8A5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" b="75712"/>
          <a:stretch/>
        </p:blipFill>
        <p:spPr>
          <a:xfrm>
            <a:off x="2576359" y="1910906"/>
            <a:ext cx="8294271" cy="2023143"/>
          </a:xfrm>
        </p:spPr>
      </p:pic>
      <p:pic>
        <p:nvPicPr>
          <p:cNvPr id="5" name="Picture 4" descr="A collage of a person and person with their hands raised&#10;&#10;Description automatically generated">
            <a:extLst>
              <a:ext uri="{FF2B5EF4-FFF2-40B4-BE49-F238E27FC236}">
                <a16:creationId xmlns:a16="http://schemas.microsoft.com/office/drawing/2014/main" id="{F0BC7273-0090-0A74-42E9-D7A5AAFF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" r="-187" b="75655"/>
          <a:stretch/>
        </p:blipFill>
        <p:spPr>
          <a:xfrm>
            <a:off x="2584566" y="4254399"/>
            <a:ext cx="8302561" cy="198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602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Wisp</vt:lpstr>
      <vt:lpstr>Sign Language Interpreter</vt:lpstr>
      <vt:lpstr>Table of Contents</vt:lpstr>
      <vt:lpstr>Why Sign Language Interpreter?</vt:lpstr>
      <vt:lpstr>Dataset Preparation</vt:lpstr>
      <vt:lpstr>Workflow of Sign Language Interpreter</vt:lpstr>
      <vt:lpstr>Features Extraction</vt:lpstr>
      <vt:lpstr>Training YOLOv5</vt:lpstr>
      <vt:lpstr>Results:</vt:lpstr>
      <vt:lpstr>confidence</vt:lpstr>
      <vt:lpstr>Confusion matrix</vt:lpstr>
      <vt:lpstr>Testing Accuracy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2024-04-30T19:50:49Z</dcterms:created>
  <dcterms:modified xsi:type="dcterms:W3CDTF">2024-05-03T06:00:17Z</dcterms:modified>
</cp:coreProperties>
</file>